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30"/>
  </p:handoutMasterIdLst>
  <p:sldIdLst>
    <p:sldId id="259" r:id="rId2"/>
    <p:sldId id="348" r:id="rId3"/>
    <p:sldId id="394" r:id="rId4"/>
    <p:sldId id="396" r:id="rId5"/>
    <p:sldId id="350" r:id="rId6"/>
    <p:sldId id="397" r:id="rId7"/>
    <p:sldId id="398" r:id="rId8"/>
    <p:sldId id="399" r:id="rId9"/>
    <p:sldId id="404" r:id="rId10"/>
    <p:sldId id="410" r:id="rId11"/>
    <p:sldId id="411" r:id="rId12"/>
    <p:sldId id="400" r:id="rId13"/>
    <p:sldId id="402" r:id="rId14"/>
    <p:sldId id="401" r:id="rId15"/>
    <p:sldId id="412" r:id="rId16"/>
    <p:sldId id="403" r:id="rId17"/>
    <p:sldId id="413" r:id="rId18"/>
    <p:sldId id="405" r:id="rId19"/>
    <p:sldId id="354" r:id="rId20"/>
    <p:sldId id="356" r:id="rId21"/>
    <p:sldId id="357" r:id="rId22"/>
    <p:sldId id="358" r:id="rId23"/>
    <p:sldId id="359" r:id="rId24"/>
    <p:sldId id="360" r:id="rId25"/>
    <p:sldId id="362" r:id="rId26"/>
    <p:sldId id="364" r:id="rId27"/>
    <p:sldId id="369" r:id="rId28"/>
    <p:sldId id="392" r:id="rId29"/>
  </p:sldIdLst>
  <p:sldSz cx="9144000" cy="6858000" type="screen4x3"/>
  <p:notesSz cx="6662738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50" d="100"/>
          <a:sy n="50" d="100"/>
        </p:scale>
        <p:origin x="-172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327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1363D-6FE3-4F3E-A2FA-9297565822CB}" type="datetimeFigureOut">
              <a:rPr lang="pl-PL" smtClean="0"/>
              <a:t>2013-05-24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87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3270" y="9428164"/>
            <a:ext cx="2887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F663-6C00-4647-ADD2-080392F5CC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449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2013-05-24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2013-05-24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2013-05-24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2013-05-24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17FA3B-C404-4317-B0BC-953931111309}" type="datetimeFigureOut">
              <a:rPr lang="pl-PL" smtClean="0"/>
              <a:t>2013-05-24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am Rogala\Desktop\PROMOCJA\kalendarz 2012\Materiały\Gotowe\00. Logotypy\logo pack\lgr_morenka-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415" y="116632"/>
            <a:ext cx="4835171" cy="26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68680" y="3284984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pl-PL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itchFamily="34" charset="0"/>
              </a:rPr>
              <a:t>Konferencja</a:t>
            </a:r>
            <a:br>
              <a:rPr lang="pl-PL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itchFamily="34" charset="0"/>
              </a:rPr>
            </a:br>
            <a:r>
              <a:rPr lang="pl-PL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itchFamily="34" charset="0"/>
              </a:rPr>
              <a:t>Jeziora </a:t>
            </a:r>
            <a:r>
              <a:rPr lang="pl-PL" sz="36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itchFamily="34" charset="0"/>
              </a:rPr>
              <a:t>między Brdą a Wdą – człowiek i </a:t>
            </a:r>
            <a:r>
              <a:rPr lang="pl-PL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itchFamily="34" charset="0"/>
              </a:rPr>
              <a:t>środowisko</a:t>
            </a:r>
            <a:endParaRPr lang="pl-PL" sz="3600" b="1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68680" y="5301208"/>
            <a:ext cx="7406640" cy="864096"/>
          </a:xfrm>
        </p:spPr>
        <p:txBody>
          <a:bodyPr/>
          <a:lstStyle/>
          <a:p>
            <a:pPr algn="ctr"/>
            <a:r>
              <a:rPr lang="pl-PL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Charzykowy, 24 maja 2013r.</a:t>
            </a: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Mapa</a:t>
            </a:r>
            <a:r>
              <a:rPr lang="pl-PL" dirty="0" smtClean="0"/>
              <a:t>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interaktywna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Narzędzie uruchomione zostało w 2011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roku.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Obecnie dziennie z mapy interaktywnej korzysta średnio kilkanaście osób. Rekordowo z mapy w ciągu dnia korzystało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blisko 100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użytkowników.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Obraz 3" descr="C:\Users\Adam Rogala\Desktop\lgrmorenka-logo-map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81128"/>
            <a:ext cx="4464496" cy="160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34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Mapa</a:t>
            </a:r>
            <a:r>
              <a:rPr lang="pl-PL" dirty="0"/>
              <a:t>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interaktywna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t="10666" r="21753" b="6497"/>
          <a:stretch/>
        </p:blipFill>
        <p:spPr bwMode="auto">
          <a:xfrm>
            <a:off x="107504" y="1286592"/>
            <a:ext cx="8892480" cy="531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99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Aktywizacja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mieszkańców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 – spotkania, szkolenia, doradztwo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Od początku działalności LGR przeprowadziła blisko 50 szkoleń i spotkań w zakresie przygotowania beneficjentów do złożenia wniosków, w których uczestniczyło blisko 700 osób</a:t>
            </a:r>
          </a:p>
          <a:p>
            <a:pPr algn="just"/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Dodatkowo przeprowadzono blisko 500 indywidualnych spotkań doradczych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14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Adam Rogala\Desktop\AKTYWIZACJA\Spotkanie informacyjne Wilcze Błota 26.07.2012\DSC08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021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Aktywizacja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mieszkańców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 – spotkania, szkolenia, doradztwo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W ramach aktywizacji mieszkańców organizujemy szkolenia dla branży turystycznej, w których od początku roku uczestniczyło ponad 100 osób.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27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Aktywizacja mieszkańców – spotkania, szkolenia, doradztwo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71" y="0"/>
            <a:ext cx="9186571" cy="688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420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Promocja obszaru LSROR i działalności LGR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Działaniem promocyjnym LGR realizowanym w ostatnim czasie jest udział w targach turystycznych.</a:t>
            </a:r>
          </a:p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W tym roku uczestniczyliśmy już 4 imprezach targowych w Kielcach, Warszawie, Szczecinie i Opolu.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21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753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Promocja obszaru LSROR i działalności LGR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W najbliższym czasie planujemy również ustawienie tablic informacyjnych zawierających mapę i główne atrakcje turystyczne na obszarze. </a:t>
            </a:r>
          </a:p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Tablice postawione będą w miejscach najliczniej odwiedzanych przez turystów na obszarze</a:t>
            </a:r>
          </a:p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W obecnym roku opracujemy również koncepcję wizualizacji małej infrastruktury turystycznej na obszarze LGR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59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Promocja obszaru LSROR i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działalności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 LGR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W ramach działań promocyjnych organizowaliśmy:</a:t>
            </a:r>
          </a:p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Audycja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radiowa 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Program dotyczący obszaru i LGR emitowany był również w TVP 2 „Pytanie na śniadanie”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8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Program konferencji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Działalność Lokalnej Grupy Rybackiej „Mòrénka”</a:t>
            </a:r>
          </a:p>
          <a:p>
            <a:pPr algn="just"/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Uroczyste </a:t>
            </a:r>
            <a:r>
              <a:rPr lang="pl-P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podpisanie umów z beneficjentami LGR „Mòrénka”, w ramach osi 4. PO RYBY </a:t>
            </a:r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2007-2013</a:t>
            </a:r>
          </a:p>
          <a:p>
            <a:pPr algn="just"/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Badania </a:t>
            </a:r>
            <a:r>
              <a:rPr lang="pl-P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Jeziora Charzykowskiego w ramach międzynarodowego program EULAKES </a:t>
            </a:r>
          </a:p>
          <a:p>
            <a:pPr algn="just"/>
            <a:r>
              <a:rPr lang="pl-P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Światowy Rezerwat Biosfery Bory Tucholskie UNESCO marką promocyjną obszaru</a:t>
            </a:r>
          </a:p>
          <a:p>
            <a:pPr algn="just"/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Idea </a:t>
            </a:r>
            <a:r>
              <a:rPr lang="pl-P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założenia obchodów „Roku Jezior Pomorza” w województwie </a:t>
            </a:r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pomorskim</a:t>
            </a:r>
          </a:p>
        </p:txBody>
      </p:sp>
    </p:spTree>
    <p:extLst>
      <p:ext uri="{BB962C8B-B14F-4D97-AF65-F5344CB8AC3E}">
        <p14:creationId xmlns:p14="http://schemas.microsoft.com/office/powerpoint/2010/main" val="1394809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700" dirty="0">
                <a:solidFill>
                  <a:srgbClr val="242852">
                    <a:satMod val="130000"/>
                  </a:srgbClr>
                </a:solidFill>
              </a:rPr>
              <a:t>LGR w „Pytaniu na śniadanie” – TVP2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Adam Rogala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6740"/>
            <a:ext cx="9145986" cy="481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1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700" dirty="0">
                <a:solidFill>
                  <a:srgbClr val="242852">
                    <a:satMod val="130000"/>
                  </a:srgbClr>
                </a:solidFill>
              </a:rPr>
              <a:t>LGR w „Pytaniu na śniadanie” – TVP2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Adam Rogala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223"/>
            <a:ext cx="9082210" cy="482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342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Wydarzenia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 promocyjne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LGR co roku wspólnie z samorządami z obszaru organizuje wydarzenia promocyjne. Najważniejsze z nich to: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Święto Pstrąga w Wojtalu</a:t>
            </a:r>
          </a:p>
          <a:p>
            <a:pPr lvl="1"/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Święto Sielawy we Wdzydzach Kiszewskich</a:t>
            </a:r>
          </a:p>
          <a:p>
            <a:pPr lvl="1"/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Mòrénka,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Leszcze i coś jeszcze… w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Charzykowach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90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Święto Pstrąga w Wojtalu</a:t>
            </a:r>
            <a:br>
              <a:rPr lang="pl-PL" dirty="0"/>
            </a:br>
            <a:r>
              <a:rPr lang="pl-PL" dirty="0"/>
              <a:t> - 7 lipca 2012r.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G:\WOP 2012\WOP II\zdjęcia\zdjęcia święto pstrąga\MRiRW\DSC03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56" y="1484784"/>
            <a:ext cx="716428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513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Święto Pstrąga w Wojtalu</a:t>
            </a:r>
            <a:br>
              <a:rPr lang="pl-PL" dirty="0"/>
            </a:br>
            <a:r>
              <a:rPr lang="pl-PL" dirty="0"/>
              <a:t> - 7 lipca 2012r.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G:\WOP 2012\WOP II\zdjęcia\zdjęcia święto pstrąga\z UG Czersk\Obraz 1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" y="1412776"/>
            <a:ext cx="7668344" cy="539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22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Święto Sielawy </a:t>
            </a:r>
            <a:r>
              <a:rPr lang="pl-PL" dirty="0" smtClean="0"/>
              <a:t>we Wdzydzach Kiszewskich – 11 sierpnia 2012r.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G:\WOP 2012\WOP II\zdjęcia\11.08.2012 II Święto Sielawy UG Kościerzyna\SIELAWA 2012 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44" y="1484784"/>
            <a:ext cx="7932913" cy="52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88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Święto Sielawy we Wdzydzach Kiszewskich – 11 sierpnia 2012r.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G:\WOP 2012\WOP II\zdjęcia\11.08.2012 II Święto Sielawy UG Kościerzyna\SIELAWA 2012 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" y="1504735"/>
            <a:ext cx="7884368" cy="52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68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Mòrénka, Leszcze i coś jeszcze…</a:t>
            </a:r>
            <a:br>
              <a:rPr lang="pl-PL" dirty="0"/>
            </a:br>
            <a:r>
              <a:rPr lang="pl-PL" dirty="0"/>
              <a:t>- 18 sierpnia 2012r.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G:\WOP 2012\WOP II\zdjęcia\Wydarzenie promocyjne Charzykowy 18.08.2012r\IMG_2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52" y="1412776"/>
            <a:ext cx="7236296" cy="54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686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am Rogala\Desktop\PROMOCJA\kalendarz 2012\Materiały\Gotowe\00. Logotypy\logo pack\lgr_morenka-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38512"/>
            <a:ext cx="4835171" cy="26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1308744"/>
            <a:ext cx="7406640" cy="1472184"/>
          </a:xfrm>
        </p:spPr>
        <p:txBody>
          <a:bodyPr>
            <a:noAutofit/>
          </a:bodyPr>
          <a:lstStyle/>
          <a:p>
            <a:pPr algn="ctr"/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4412704"/>
            <a:ext cx="7406640" cy="1752600"/>
          </a:xfrm>
        </p:spPr>
        <p:txBody>
          <a:bodyPr/>
          <a:lstStyle/>
          <a:p>
            <a:pPr algn="r"/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Grażyna Wera-Malatyńska</a:t>
            </a:r>
          </a:p>
          <a:p>
            <a:pPr algn="r"/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Prezes Zarządu LGR Mòrénka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7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Program konferencji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Panel </a:t>
            </a:r>
            <a:r>
              <a:rPr lang="pl-P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dyskusyjny „Walory przyrodnicze oraz szanse i zagrożenia jezior w dorzeczu Brdy i Wdy</a:t>
            </a:r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”</a:t>
            </a:r>
          </a:p>
          <a:p>
            <a:pPr algn="just"/>
            <a:r>
              <a:rPr lang="pl-PL" sz="2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Probiotyki</a:t>
            </a:r>
            <a:r>
              <a:rPr lang="pl-P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jako jedna z metod rekultywacji </a:t>
            </a:r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jezior</a:t>
            </a:r>
          </a:p>
          <a:p>
            <a:pPr algn="just"/>
            <a:r>
              <a:rPr lang="pl-P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Gospodarka Rybacka na jeziorach obszaru działania LGR „Mòrénka” </a:t>
            </a:r>
            <a:endParaRPr lang="pl-PL" sz="26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l-P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Historia i tradycje żeglarstwa na Jeziorze </a:t>
            </a:r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Charzykowskim</a:t>
            </a:r>
          </a:p>
          <a:p>
            <a:pPr algn="just"/>
            <a:r>
              <a:rPr lang="pl-P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Podsumowanie konferencji </a:t>
            </a:r>
            <a:endParaRPr lang="pl-PL" sz="26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104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Cele LGR Mòrénka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Cel główny:</a:t>
            </a:r>
          </a:p>
          <a:p>
            <a:pPr marL="82296" indent="0" algn="just">
              <a:buNone/>
            </a:pPr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„Rozwój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</a:rPr>
              <a:t>społeczno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 – gospodarczy obszaru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w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oparciu o jego zasoby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pPr marL="82296" indent="0" algn="just">
              <a:buNone/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Cele szczegółowe:</a:t>
            </a:r>
            <a:endParaRPr lang="pl-PL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Rozwój infrastruktury służącej podniesieniu atrakcyjności obszaru, w tym głównie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turystycznej</a:t>
            </a:r>
          </a:p>
          <a:p>
            <a:pPr algn="just"/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Wsparcie inicjatyw służących zachowaniu i poprawie środowiska naturalnego oraz promocji obszaru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  <a:p>
            <a:pPr algn="just"/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Wsparcie i rozwój podmiotów gospodarczych, w tym także poprzez dywersyfikację działalności gospodarstw i osób zatrudnionych w sektorze rybackim.</a:t>
            </a:r>
            <a:endParaRPr lang="pl-PL" sz="2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93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Działalność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LGR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Nabory wniosków</a:t>
            </a:r>
          </a:p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Publikacje promocyjne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Aktywizacja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mieszkańców</a:t>
            </a:r>
          </a:p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Promocja LGR i obszaru LGR</a:t>
            </a:r>
          </a:p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Wydarzenia promocyjne</a:t>
            </a:r>
          </a:p>
          <a:p>
            <a:pPr marL="82296" indent="0">
              <a:buNone/>
            </a:pP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1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Nabory wniosków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Przeprowadzono łącznie 4 nabory wniosków</a:t>
            </a:r>
          </a:p>
          <a:p>
            <a:pPr algn="just"/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Alokacja na konkursy wynosiła 24 mln zł</a:t>
            </a:r>
          </a:p>
          <a:p>
            <a:pPr algn="just"/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Do LGR złożono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325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 wniosków o dofinansowanie</a:t>
            </a:r>
          </a:p>
          <a:p>
            <a:pPr algn="just"/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Suma założony wniosków wyniosła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69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 mln zł</a:t>
            </a:r>
          </a:p>
          <a:p>
            <a:pPr algn="just"/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Całkowita wartość złożonych wniosków wyniosła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119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mln zł</a:t>
            </a:r>
          </a:p>
          <a:p>
            <a:pPr algn="just"/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LGR wybrała łącznie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123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 wnioski</a:t>
            </a:r>
          </a:p>
          <a:p>
            <a:pPr algn="just"/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W kolejnych naborach do rozdysponowania pozostało 4,6 mln zł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2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Publikacje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 promocyjne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LGR wydało kilka publikacji promocyjnych:</a:t>
            </a:r>
          </a:p>
          <a:p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Atlas turystyczny</a:t>
            </a:r>
          </a:p>
          <a:p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Mapę turystyczną</a:t>
            </a:r>
          </a:p>
          <a:p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Album</a:t>
            </a:r>
          </a:p>
          <a:p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oraz mapę interaktywną </a:t>
            </a:r>
          </a:p>
          <a:p>
            <a:pPr marL="82296" indent="0"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Wszystkie te materiały promocyjne promują obszar marką </a:t>
            </a:r>
            <a:r>
              <a:rPr lang="pl-PL" b="1" i="1" dirty="0" smtClean="0">
                <a:solidFill>
                  <a:schemeClr val="bg1">
                    <a:lumMod val="50000"/>
                  </a:schemeClr>
                </a:solidFill>
              </a:rPr>
              <a:t>„Między Brdą a Wdą”</a:t>
            </a:r>
          </a:p>
          <a:p>
            <a:pPr marL="82296" indent="0">
              <a:buNone/>
            </a:pP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2296" indent="0"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Ponadto w 2012 roku opracowaliśmy 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Program Aktywizacji Turystki na obszarze LGR „Mòrénka”</a:t>
            </a:r>
          </a:p>
          <a:p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295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2296" indent="0"/>
            <a:r>
              <a:rPr lang="pl-PL" i="1" dirty="0">
                <a:solidFill>
                  <a:schemeClr val="bg1">
                    <a:lumMod val="50000"/>
                  </a:schemeClr>
                </a:solidFill>
              </a:rPr>
              <a:t>Program Aktywizacji Turystki na obszarze LGR „Mòrénka”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 algn="just">
              <a:buNone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Celem opracowania dokumentu jest:</a:t>
            </a:r>
          </a:p>
          <a:p>
            <a:pPr algn="just"/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Poprawa dostępności i zagospodarowania turystycznego</a:t>
            </a:r>
          </a:p>
          <a:p>
            <a:pPr algn="just"/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Rozwój i promocja markowej oferty turystycznej</a:t>
            </a:r>
          </a:p>
          <a:p>
            <a:pPr algn="just"/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Podniesienie kompetencji kadr turystycznych oraz rozwój współpracy w sektorze turystyki</a:t>
            </a:r>
          </a:p>
          <a:p>
            <a:pPr marL="82296" indent="0" algn="just">
              <a:buNone/>
            </a:pP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2296" indent="0" algn="just"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LGR Mòrénka również realizuje kolejne działania w ramach Programu Aktywizacji Turystyki.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98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Publikacje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 promocyjne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W tym następnych latach planujemy wydanie kolejnych publikacji m. in.</a:t>
            </a:r>
          </a:p>
          <a:p>
            <a:pPr>
              <a:buFontTx/>
              <a:buChar char="-"/>
            </a:pP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Książkę kulinarną</a:t>
            </a:r>
          </a:p>
          <a:p>
            <a:pPr>
              <a:buFontTx/>
              <a:buChar char="-"/>
            </a:pP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Przewodnik rowerowy</a:t>
            </a:r>
          </a:p>
          <a:p>
            <a:pPr>
              <a:buFontTx/>
              <a:buChar char="-"/>
            </a:pP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Przewodnik kajakowy</a:t>
            </a:r>
          </a:p>
          <a:p>
            <a:pPr>
              <a:buFontTx/>
              <a:buChar char="-"/>
            </a:pP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Informator turystyczny, zawierający gotowe pomysły na spędzenie urlopu na obszarze LGR</a:t>
            </a:r>
          </a:p>
          <a:p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3223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673</Words>
  <Application>Microsoft Office PowerPoint</Application>
  <PresentationFormat>Pokaz na ekranie (4:3)</PresentationFormat>
  <Paragraphs>93</Paragraphs>
  <Slides>28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Przesilenie</vt:lpstr>
      <vt:lpstr>Konferencja Jeziora między Brdą a Wdą – człowiek i środowisko</vt:lpstr>
      <vt:lpstr>Program konferencji</vt:lpstr>
      <vt:lpstr>Program konferencji</vt:lpstr>
      <vt:lpstr>Cele LGR Mòrénka</vt:lpstr>
      <vt:lpstr>Działalność LGR</vt:lpstr>
      <vt:lpstr>Nabory wniosków</vt:lpstr>
      <vt:lpstr>Publikacje promocyjne</vt:lpstr>
      <vt:lpstr>Program Aktywizacji Turystki na obszarze LGR „Mòrénka”</vt:lpstr>
      <vt:lpstr>Publikacje promocyjne</vt:lpstr>
      <vt:lpstr>Mapa interaktywna</vt:lpstr>
      <vt:lpstr>Mapa interaktywna</vt:lpstr>
      <vt:lpstr>Aktywizacja mieszkańców – spotkania, szkolenia, doradztwo</vt:lpstr>
      <vt:lpstr>Prezentacja programu PowerPoint</vt:lpstr>
      <vt:lpstr>Aktywizacja mieszkańców – spotkania, szkolenia, doradztwo</vt:lpstr>
      <vt:lpstr>Aktywizacja mieszkańców – spotkania, szkolenia, doradztwo</vt:lpstr>
      <vt:lpstr>Promocja obszaru LSROR i działalności LGR</vt:lpstr>
      <vt:lpstr>Prezentacja programu PowerPoint</vt:lpstr>
      <vt:lpstr>Promocja obszaru LSROR i działalności LGR</vt:lpstr>
      <vt:lpstr>Promocja obszaru LSROR i działalności LGR</vt:lpstr>
      <vt:lpstr>LGR w „Pytaniu na śniadanie” – TVP2</vt:lpstr>
      <vt:lpstr>LGR w „Pytaniu na śniadanie” – TVP2</vt:lpstr>
      <vt:lpstr>Wydarzenia promocyjne</vt:lpstr>
      <vt:lpstr>Święto Pstrąga w Wojtalu  - 7 lipca 2012r.</vt:lpstr>
      <vt:lpstr>Święto Pstrąga w Wojtalu  - 7 lipca 2012r.</vt:lpstr>
      <vt:lpstr>Święto Sielawy we Wdzydzach Kiszewskich – 11 sierpnia 2012r.</vt:lpstr>
      <vt:lpstr>Święto Sielawy we Wdzydzach Kiszewskich – 11 sierpnia 2012r.</vt:lpstr>
      <vt:lpstr>Mòrénka, Leszcze i coś jeszcze… - 18 sierpnia 2012r.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działalności merytorycznej  Stowarzyszenia Wdzydzko-Charzykowska  Lokalna Grupa Rybacka Mòrénka  w 2011 roku</dc:title>
  <dc:creator>Adam Rogala</dc:creator>
  <cp:lastModifiedBy>Adam Rogala</cp:lastModifiedBy>
  <cp:revision>55</cp:revision>
  <cp:lastPrinted>2013-05-24T06:21:34Z</cp:lastPrinted>
  <dcterms:created xsi:type="dcterms:W3CDTF">2012-06-13T12:04:00Z</dcterms:created>
  <dcterms:modified xsi:type="dcterms:W3CDTF">2013-05-24T06:39:09Z</dcterms:modified>
</cp:coreProperties>
</file>