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0"/>
  </p:notesMasterIdLst>
  <p:sldIdLst>
    <p:sldId id="256" r:id="rId2"/>
    <p:sldId id="278" r:id="rId3"/>
    <p:sldId id="279" r:id="rId4"/>
    <p:sldId id="259" r:id="rId5"/>
    <p:sldId id="260" r:id="rId6"/>
    <p:sldId id="267" r:id="rId7"/>
    <p:sldId id="269" r:id="rId8"/>
    <p:sldId id="270" r:id="rId9"/>
    <p:sldId id="271" r:id="rId10"/>
    <p:sldId id="282" r:id="rId11"/>
    <p:sldId id="272" r:id="rId12"/>
    <p:sldId id="273" r:id="rId13"/>
    <p:sldId id="285" r:id="rId14"/>
    <p:sldId id="284" r:id="rId15"/>
    <p:sldId id="274" r:id="rId16"/>
    <p:sldId id="277" r:id="rId17"/>
    <p:sldId id="276" r:id="rId18"/>
    <p:sldId id="28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9FD07-D289-4EAA-A3C9-771DC0AD56E4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8A18D-2DF8-41FF-AE5B-FF608D7DC6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728253-FFFD-47F5-BAB6-3AD2FA14B805}" type="datetimeFigureOut">
              <a:rPr lang="pl-PL" smtClean="0"/>
              <a:pPr/>
              <a:t>2016-07-07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73D983-0603-4852-A67E-D680C9299C9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Przedsiębiorczość społeczna jako alternatywa…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208912" cy="3816424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r"/>
            <a:endParaRPr lang="pl-PL" dirty="0" smtClean="0"/>
          </a:p>
          <a:p>
            <a:pPr algn="r"/>
            <a:r>
              <a:rPr lang="pl-PL" sz="2800" dirty="0" smtClean="0"/>
              <a:t>Stowarzyszenie „Na Rzecz Rozwoju Miasta i Gminy Debrzno”</a:t>
            </a:r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pPr algn="r"/>
            <a:endParaRPr lang="pl-PL" dirty="0" smtClean="0"/>
          </a:p>
          <a:p>
            <a:r>
              <a:rPr lang="pl-PL" dirty="0" smtClean="0"/>
              <a:t>                        Charzykowy, 08.07.2016 r.</a:t>
            </a:r>
            <a:endParaRPr lang="pl-PL" dirty="0"/>
          </a:p>
          <a:p>
            <a:pPr algn="r"/>
            <a:endParaRPr lang="pl-PL" dirty="0"/>
          </a:p>
        </p:txBody>
      </p:sp>
      <p:pic>
        <p:nvPicPr>
          <p:cNvPr id="4" name="Obraz 3" descr="logo stowarzysze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2037407" cy="2037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sz="2800" b="1" dirty="0" smtClean="0"/>
              <a:t>Przekazanie 2.686.925,32 zł w postaci bezzwrotnych dotacji </a:t>
            </a:r>
            <a:r>
              <a:rPr lang="pl-PL" sz="2800" dirty="0" smtClean="0"/>
              <a:t>inwestycyjnych na powstanie i rozwój 59 firm – w tym 1 spółka – z terenu powiatu człuchowskiego (lata 2006 – 2014),</a:t>
            </a:r>
          </a:p>
          <a:p>
            <a:pPr algn="just"/>
            <a:r>
              <a:rPr lang="pl-PL" sz="2800" b="1" dirty="0" smtClean="0"/>
              <a:t>Organizacja 41 szkoleń specjalistycznych</a:t>
            </a:r>
            <a:r>
              <a:rPr lang="pl-PL" sz="2800" dirty="0" smtClean="0"/>
              <a:t> z zakresu promocji i wspierania działalności gospodarczej – aktywny udział 883 osób,</a:t>
            </a:r>
          </a:p>
          <a:p>
            <a:pPr algn="just"/>
            <a:r>
              <a:rPr lang="pl-PL" sz="2800" b="1" dirty="0" smtClean="0"/>
              <a:t>Powstanie 5 Spółdzielni Socjalnych</a:t>
            </a:r>
            <a:r>
              <a:rPr lang="pl-PL" sz="2800" dirty="0" smtClean="0"/>
              <a:t> – 2 spółdzielnie na terenie powiatu człuchowskiego oraz 3 na terenie powiatu </a:t>
            </a:r>
            <a:r>
              <a:rPr lang="pl-PL" sz="2800" dirty="0" smtClean="0"/>
              <a:t>chojnickiego – w ramach projektu „Ośrodek Wsparcia Ekonomii Społecznej” realizowanego w partnerstwie z PARR SA w Słupsku - utworzone </a:t>
            </a:r>
            <a:r>
              <a:rPr lang="pl-PL" sz="2800" dirty="0" smtClean="0"/>
              <a:t>Spółdzielnie otrzymały bezzwrotne dotacje inwestycyjne w kwocie 1.148.950,00 zł,</a:t>
            </a:r>
          </a:p>
          <a:p>
            <a:pPr algn="just"/>
            <a:r>
              <a:rPr lang="pl-PL" sz="2800" b="1" dirty="0" smtClean="0"/>
              <a:t>Pozyskanie dofinansowania i organizacja staży zawodowych dla 49 osób w łącznej kwocie 510.341,76 zł.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Autofit/>
          </a:bodyPr>
          <a:lstStyle/>
          <a:p>
            <a:pPr algn="just"/>
            <a:r>
              <a:rPr lang="pl-PL" sz="1700" b="1" dirty="0" smtClean="0"/>
              <a:t>Ośrodek Pomocy Społecznej </a:t>
            </a:r>
            <a:r>
              <a:rPr lang="pl-PL" sz="1700" dirty="0" smtClean="0"/>
              <a:t>– budynek będący siedzibą Ośrodka wyremontowany został m.in. przy zaangażowaniu Stowarzyszenia w ramach Programu PHARE (159.773,38 zł + 56.193,00 Euro – wkład pozyskany na remont i wsparcie działalności OPS). Wspólnie z OPS prowadzona jest także zbiórka żywności, która nie byłaby możliwa bez formalnego zaangażowania naszej organizacji.</a:t>
            </a:r>
          </a:p>
          <a:p>
            <a:pPr algn="just"/>
            <a:r>
              <a:rPr lang="pl-PL" sz="1700" b="1" dirty="0" smtClean="0"/>
              <a:t>Słupska Specjalna Strefa Ekonomiczna </a:t>
            </a:r>
            <a:r>
              <a:rPr lang="pl-PL" sz="1700" dirty="0" smtClean="0"/>
              <a:t>– dzięki wspólnym działaniom samorządu oraz Stowarzyszenia obszar obejmujący 9,87 ha został włączony do Słupskiej SSE. Dzięki temu inwestorzy podejmujący działalność na tym terenie mogą korzystać ze zwolnień z podatku dochodowego z tytułu realizacji nowych inwestycji i/lub tworzenia nowych miejsc pracy. Kompleks SSSE sąsiaduje z Zielonym Parkiem Przemysłowym w Cierzniach, korzystnie usytuowany przy drodze krajowej E22 – popularnej berlince.</a:t>
            </a:r>
          </a:p>
          <a:p>
            <a:pPr algn="just"/>
            <a:r>
              <a:rPr lang="pl-PL" sz="1700" b="1" dirty="0" smtClean="0"/>
              <a:t>Inkubator Przedsiębiorczości Cierznie</a:t>
            </a:r>
            <a:r>
              <a:rPr lang="pl-PL" sz="1700" dirty="0" smtClean="0"/>
              <a:t> – to inicjatywa inwestycyjna Miasta i Gminy Debrzno, promowana i wspierana przez Stowarzyszenie, która uznana została za priorytetową w powiecie człuchowskim i woj. pomorskim. Jej szacunkowa wartość to 10 mln zł.</a:t>
            </a:r>
          </a:p>
          <a:p>
            <a:pPr algn="just"/>
            <a:r>
              <a:rPr lang="pl-PL" sz="1700" b="1" dirty="0" smtClean="0"/>
              <a:t>Pozyskiwanie środków i realizacja projektów w partnerstwie z samorządami</a:t>
            </a:r>
            <a:r>
              <a:rPr lang="pl-PL" sz="1700" dirty="0" smtClean="0"/>
              <a:t>, np. urządzanie terenów rekreacyjnych w sołectwach Gminy Debrzno, wspólna z samorządami z powiatów człuchowskiego, chojnickiego  realizacja projektów finansowanych z Europejskiego Funduszu Społecznego.</a:t>
            </a:r>
            <a:endParaRPr lang="pl-PL" sz="17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FAKT </a:t>
            </a:r>
            <a:r>
              <a:rPr lang="pl-PL" sz="2400" b="1" dirty="0" smtClean="0"/>
              <a:t>4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Organizacje pozarządowe </a:t>
            </a:r>
            <a:r>
              <a:rPr lang="pl-PL" sz="2400" b="1" dirty="0" smtClean="0"/>
              <a:t>wspierają samorząd: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000" dirty="0" smtClean="0"/>
              <a:t>Stowarzyszenie „Na Rzecz Rozwoju Miasta i Gminy Debrzno” </a:t>
            </a:r>
            <a:r>
              <a:rPr lang="pl-PL" sz="2000" dirty="0" smtClean="0"/>
              <a:t>od 1998 roku zrealizowało ponad 300 projektów, w tym w ramach Europejskiego Funduszu Społecznego w latach 2007 – 2014:</a:t>
            </a:r>
            <a:endParaRPr lang="pl-PL" sz="20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15 </a:t>
            </a:r>
            <a:r>
              <a:rPr lang="pl-PL" sz="2000" dirty="0" smtClean="0"/>
              <a:t>projektów finansowanych z Europejskiego Funduszu </a:t>
            </a:r>
            <a:r>
              <a:rPr lang="pl-PL" sz="2000" dirty="0" smtClean="0"/>
              <a:t>Społecznego o wartości: 8.659.053,5 zł.</a:t>
            </a:r>
            <a:endParaRPr lang="pl-PL" sz="20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prowadziło </a:t>
            </a:r>
            <a:r>
              <a:rPr lang="pl-PL" sz="2000" dirty="0" smtClean="0"/>
              <a:t>Regionalny Ośrodek Europejskiego Funduszu </a:t>
            </a:r>
            <a:r>
              <a:rPr lang="pl-PL" sz="2000" dirty="0" smtClean="0"/>
              <a:t>Społecznego, Lokalny </a:t>
            </a:r>
            <a:r>
              <a:rPr lang="pl-PL" sz="2000" dirty="0" smtClean="0"/>
              <a:t>Punkt Informacyjny Funduszy </a:t>
            </a:r>
            <a:r>
              <a:rPr lang="pl-PL" sz="2000" dirty="0" smtClean="0"/>
              <a:t>Europejskich dla powiatu człuchowskiego, Lokalne </a:t>
            </a:r>
            <a:r>
              <a:rPr lang="pl-PL" sz="2000" dirty="0" smtClean="0"/>
              <a:t>Centra Ekonomii Społecznej w Człuchowie i </a:t>
            </a:r>
            <a:r>
              <a:rPr lang="pl-PL" sz="2000" dirty="0" smtClean="0"/>
              <a:t>Chojnicach, Biuro Porad Obywatelskich, a od 2016 r. Biuro Porad Prawnych i inne.</a:t>
            </a:r>
          </a:p>
          <a:p>
            <a:pPr algn="just">
              <a:buNone/>
            </a:pPr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44016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FAKT </a:t>
            </a:r>
            <a:r>
              <a:rPr lang="pl-PL" sz="2800" b="1" dirty="0" smtClean="0"/>
              <a:t>5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Organizacje pozarządowe realizują różnorodne projekty odpowiadające lokalnemu zapotrzebowaniu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FAKT 6</a:t>
            </a:r>
            <a:br>
              <a:rPr lang="pl-PL" sz="2400" dirty="0" smtClean="0"/>
            </a:br>
            <a:r>
              <a:rPr lang="pl-PL" sz="2400" dirty="0" smtClean="0"/>
              <a:t>Organizacje pomagają rozwiązywać problemy – Biuro Porad Obywatelskich (2000 r.), Punkt Nieodpłatnej Pomocy Prawnej (2016 r.)</a:t>
            </a:r>
            <a:endParaRPr lang="pl-PL" sz="2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3204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Zakres świadczonych usług:</a:t>
            </a:r>
          </a:p>
          <a:p>
            <a:pPr>
              <a:buNone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Finanse,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Mieszkania/lokale/domy,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Niepełnosprawność,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Obywatel a instytucja,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Pozbawienie wolności,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Rodzina,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Spadki,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Sprawy konsumenckie,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Stosunki międzyludzkie,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Świadczenia, zasiłki,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Własność,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Zatrudnienie, bezrobocie,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inne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 lvl="4">
              <a:buFont typeface="Arial" pitchFamily="34" charset="0"/>
              <a:buChar char="•"/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784173"/>
          <a:ext cx="3744416" cy="4920913"/>
        </p:xfrm>
        <a:graphic>
          <a:graphicData uri="http://schemas.openxmlformats.org/drawingml/2006/table">
            <a:tbl>
              <a:tblPr/>
              <a:tblGrid>
                <a:gridCol w="576064"/>
                <a:gridCol w="786794"/>
                <a:gridCol w="471759"/>
                <a:gridCol w="681429"/>
                <a:gridCol w="1228370"/>
              </a:tblGrid>
              <a:tr h="3585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Biuro Porad Obywatelskich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Punkt Nieodpłatnej Pomocy Prawnej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37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Liczba udzielonych porad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Rok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Liczba udzielonych </a:t>
                      </a:r>
                      <a:r>
                        <a:rPr lang="pl-PL" sz="1200" dirty="0" err="1">
                          <a:latin typeface="Calibri"/>
                          <a:ea typeface="Calibri"/>
                          <a:cs typeface="Times New Roman"/>
                        </a:rPr>
                        <a:t>porad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922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913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4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8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5320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Debrzno, </a:t>
            </a:r>
            <a:r>
              <a:rPr lang="pl-PL" b="1" dirty="0" smtClean="0"/>
              <a:t>jedno z 50 modelowych rozwiązań w zakresie ekonomii społecznej w Polsce</a:t>
            </a:r>
            <a:r>
              <a:rPr lang="pl-PL" dirty="0" smtClean="0"/>
              <a:t>, docenione w projekcie „W poszukiwaniu polskiego modelu ekonomii społecznej” Fundacji Inicjatyw Społeczno – Ekonomicznych (Atlas dobrych praktyk)</a:t>
            </a:r>
          </a:p>
          <a:p>
            <a:pPr algn="just"/>
            <a:r>
              <a:rPr lang="pl-PL" dirty="0" smtClean="0"/>
              <a:t>Debrzno, jako </a:t>
            </a:r>
            <a:r>
              <a:rPr lang="pl-PL" b="1" dirty="0" smtClean="0"/>
              <a:t>doskonale rozpoznawalna marka aktywności społecznej</a:t>
            </a:r>
            <a:r>
              <a:rPr lang="pl-PL" dirty="0" smtClean="0"/>
              <a:t> wśród przeważającej części większych organizacji w kraju,</a:t>
            </a:r>
          </a:p>
          <a:p>
            <a:pPr algn="just"/>
            <a:r>
              <a:rPr lang="pl-PL" dirty="0" smtClean="0"/>
              <a:t>Debrzno, </a:t>
            </a:r>
            <a:r>
              <a:rPr lang="pl-PL" b="1" dirty="0" smtClean="0"/>
              <a:t>solidna marka w zakresie wykorzystywania środków UE i innych</a:t>
            </a:r>
            <a:r>
              <a:rPr lang="pl-PL" dirty="0" smtClean="0"/>
              <a:t>,</a:t>
            </a:r>
          </a:p>
          <a:p>
            <a:pPr algn="just"/>
            <a:r>
              <a:rPr lang="pl-PL" dirty="0" smtClean="0"/>
              <a:t>Debrzno, </a:t>
            </a:r>
            <a:r>
              <a:rPr lang="pl-PL" b="1" dirty="0" smtClean="0"/>
              <a:t>uznany model współpracy trójsektorowej samorządu, organizacji pozarządowej, biznesu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FAKT 7</a:t>
            </a:r>
            <a:br>
              <a:rPr lang="pl-PL" dirty="0" smtClean="0"/>
            </a:br>
            <a:r>
              <a:rPr lang="pl-PL" dirty="0" smtClean="0"/>
              <a:t>Organizacje dodają prestiżu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280920" cy="5040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sz="3400" dirty="0" smtClean="0"/>
              <a:t>Stowarzyszenie „Na Rzecz Rozwoju Miasta i Gminy Debrzno” decyzją Ministra Rodziny, Pracy i Polityki Społecznej, jest </a:t>
            </a:r>
            <a:r>
              <a:rPr lang="pl-PL" sz="3400" b="1" dirty="0" smtClean="0"/>
              <a:t>akredytowanym Ośrodkiem Wsparcia Ekonomii Społecznej.</a:t>
            </a:r>
          </a:p>
          <a:p>
            <a:pPr algn="just"/>
            <a:r>
              <a:rPr lang="pl-PL" sz="3400" b="1" dirty="0" smtClean="0"/>
              <a:t>12 maja b.r. Stowarzyszenie jako OWES wraz z Centrum Inicjatyw Obywatelskich w Słupsku, złożyło wniosek o dofinansowanie działań Ośrodka Wsparcia Ekonomii Społecznej </a:t>
            </a:r>
            <a:r>
              <a:rPr lang="pl-PL" sz="3400" b="1" dirty="0" smtClean="0"/>
              <a:t>dla subregionu południowego.</a:t>
            </a:r>
            <a:endParaRPr lang="pl-PL" sz="3400" b="1" dirty="0" smtClean="0"/>
          </a:p>
          <a:p>
            <a:pPr algn="just"/>
            <a:r>
              <a:rPr lang="pl-PL" sz="3400" dirty="0" smtClean="0"/>
              <a:t>Realizacja projektu pt. „Ośrodek Wsparcia Ekonomii Społecznej w Debrznie”, zaplanowana jest na </a:t>
            </a:r>
            <a:r>
              <a:rPr lang="pl-PL" sz="3400" b="1" dirty="0" smtClean="0"/>
              <a:t>01.09.2016 r. – 31.12.2021 r. Działania obejmować będą subregion południowy (powiaty kościerski, chojnicki i człuchowski</a:t>
            </a:r>
            <a:r>
              <a:rPr lang="pl-PL" sz="3400" b="1" dirty="0" smtClean="0"/>
              <a:t>).</a:t>
            </a:r>
          </a:p>
          <a:p>
            <a:pPr algn="just"/>
            <a:r>
              <a:rPr lang="pl-PL" sz="3400" dirty="0" smtClean="0"/>
              <a:t>Zaplanowano następującą grupę docelową projektu OWES: </a:t>
            </a:r>
            <a:r>
              <a:rPr lang="pl-PL" sz="3400" b="1" dirty="0" smtClean="0"/>
              <a:t>osoby fizyczne (min. 500 osób), PES (min.150), Przedsiębiorstwa Społeczne (min 10), NGO, JST i kościelne osoby prawne (min. 50).</a:t>
            </a:r>
            <a:endParaRPr lang="pl-PL" sz="3400" b="1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8640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Wyzwania</a:t>
            </a:r>
            <a:r>
              <a:rPr lang="pl-PL" dirty="0" smtClean="0"/>
              <a:t> </a:t>
            </a:r>
            <a:r>
              <a:rPr lang="pl-PL" dirty="0" smtClean="0"/>
              <a:t>okresu programowania 2014 - 2020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Usługi OWES – Informacja</a:t>
            </a:r>
            <a:r>
              <a:rPr lang="pl-PL" dirty="0" smtClean="0"/>
              <a:t>: utworzenie Punktów Informacyjno – Konsultacyjnych (PIK) w trzech miastach powiatowych, coroczna organizacja konferencji i targów ekonomii społecznej, a także wizyt studyjnych.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Usługi animacji lokalnej</a:t>
            </a:r>
            <a:r>
              <a:rPr lang="pl-PL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Usługi </a:t>
            </a:r>
            <a:r>
              <a:rPr lang="pl-PL" b="1" dirty="0" err="1" smtClean="0"/>
              <a:t>rozwoju</a:t>
            </a:r>
            <a:r>
              <a:rPr lang="pl-PL" b="1" dirty="0" smtClean="0"/>
              <a:t> ekonomii społecznej (usługi inkubacji)</a:t>
            </a:r>
            <a:r>
              <a:rPr lang="pl-PL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Usługi dla istniejących PES służące ich profesjonalizacji,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Wsparcie szkoleniowo – zawodowe</a:t>
            </a:r>
            <a:r>
              <a:rPr lang="pl-PL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Wsparcie finansowe i pomostowe</a:t>
            </a:r>
            <a:r>
              <a:rPr lang="pl-PL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Edukowanie w zakresie ES oraz PES</a:t>
            </a:r>
          </a:p>
          <a:p>
            <a:pPr algn="just"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Zaplanowane działania i rezultaty projektu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140 miejsc pracy </a:t>
            </a:r>
            <a:r>
              <a:rPr lang="pl-PL" dirty="0" smtClean="0"/>
              <a:t>utworzonych w przedsiębiorstwach społecznych,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140 osób zagrożonych ubóstwem lub wykluczeniem społecznym pracujących</a:t>
            </a:r>
            <a:r>
              <a:rPr lang="pl-PL" dirty="0" smtClean="0"/>
              <a:t> po opuszczeniu Programu (łącznie z prowadzącymi działalność na własny rachunek),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42 organizacje </a:t>
            </a:r>
            <a:r>
              <a:rPr lang="pl-PL" dirty="0" smtClean="0"/>
              <a:t>pozarządowe prowadzące działalność odpłatną pożytku publicznego lub działalność gospodarczą,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26% wzrostu obrotów</a:t>
            </a:r>
            <a:r>
              <a:rPr lang="pl-PL" dirty="0" smtClean="0"/>
              <a:t> przedsiębiorstw społecznych objętych wsparciem,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500 osób </a:t>
            </a:r>
            <a:r>
              <a:rPr lang="pl-PL" dirty="0" smtClean="0"/>
              <a:t>zagrożonych ubóstwem lub wykluczeniem społecznym objętych wsparciem w programie,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76 grup inicjatywnych</a:t>
            </a:r>
            <a:r>
              <a:rPr lang="pl-PL" dirty="0" smtClean="0"/>
              <a:t>, które w wyniku działalności OWES wypracowały założenia co do utworzenia PES,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 smtClean="0"/>
              <a:t>10 środowisk</a:t>
            </a:r>
            <a:r>
              <a:rPr lang="pl-PL" dirty="0" smtClean="0"/>
              <a:t>, które w wyniku działalności OWES przystąpiły do wspólnej realizacji przedsięwzięcia mającego na celu rozwój ekonomii społecznej.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Najważniejsze rezultaty z realizacji projektu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sz="4000" dirty="0" smtClean="0">
                <a:solidFill>
                  <a:schemeClr val="accent4"/>
                </a:solidFill>
              </a:rPr>
              <a:t>Dziękuję za uwagę</a:t>
            </a:r>
          </a:p>
          <a:p>
            <a:pPr algn="r">
              <a:buNone/>
            </a:pPr>
            <a:r>
              <a:rPr lang="pl-PL" sz="4000" dirty="0" smtClean="0">
                <a:solidFill>
                  <a:schemeClr val="accent4"/>
                </a:solidFill>
              </a:rPr>
              <a:t>Zdzisława Hołubowska</a:t>
            </a:r>
            <a:endParaRPr lang="pl-PL" sz="4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Alternatywa:</a:t>
            </a:r>
            <a:r>
              <a:rPr lang="pl-PL" dirty="0" smtClean="0"/>
              <a:t> dwie wykluczające się możliwości; Mieć przed sobą alternatywę: „pójść albo nie pójść” </a:t>
            </a:r>
            <a:r>
              <a:rPr lang="pl-PL" dirty="0" smtClean="0"/>
              <a:t>(</a:t>
            </a:r>
            <a:r>
              <a:rPr lang="pl-PL" i="1" dirty="0" smtClean="0"/>
              <a:t>Słownik języka polskiego</a:t>
            </a:r>
            <a:r>
              <a:rPr lang="pl-PL" i="1" dirty="0" smtClean="0"/>
              <a:t>)</a:t>
            </a:r>
            <a:r>
              <a:rPr lang="pl-PL" dirty="0" smtClean="0"/>
              <a:t>.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Przedsiębiorczość społeczna: </a:t>
            </a:r>
            <a:r>
              <a:rPr lang="pl-PL" dirty="0" smtClean="0"/>
              <a:t>według Komisji Europejskiej – podmiot, którego celem działania jest dobro wspólne, zyski są reinwestowane, sposób organizacji odzwierciedla społeczną misję z uwzględnieniem partycypacyjnych zasad.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Trudne definicje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Cele strategiczne  i operacyjne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Nowoczesna gospodarka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Aktywni mieszkańcy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Atrakcyjna przestrzeń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 Wysoka efektywność przedsiębiorstw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1. Wysoki poziom zatrudnienia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1. Sprawny system transportowy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2. Konkurencyjne szkoły wyższe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2. Wysoki poziom kapitału społecznego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2. Bezpieczeństwo i efektywność energetyczna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3. Unikatowa oferta turystyczna i kulturalna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3. Efektywny system edukacji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3. Dobry stan środowiska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/>
                        <a:t>4. Lepszy dostęp do usług zdrowotnych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Strategia Rozwoju Województwa Pomorskiego 2020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400" b="1" dirty="0" smtClean="0"/>
              <a:t>Wyższy </a:t>
            </a:r>
            <a:r>
              <a:rPr lang="pl-PL" sz="2400" b="1" dirty="0"/>
              <a:t>poziom zatrudnienia </a:t>
            </a:r>
            <a:r>
              <a:rPr lang="pl-PL" sz="2400" b="1" dirty="0" smtClean="0"/>
              <a:t>mieszkańców</a:t>
            </a:r>
            <a:r>
              <a:rPr lang="pl-PL" sz="2400" dirty="0" smtClean="0"/>
              <a:t>, zwłaszcza </a:t>
            </a:r>
            <a:r>
              <a:rPr lang="pl-PL" sz="2400" dirty="0"/>
              <a:t>kobiet, osób </a:t>
            </a:r>
            <a:r>
              <a:rPr lang="pl-PL" sz="2400" dirty="0" smtClean="0"/>
              <a:t>młodych, starszych, niepełnosprawnych</a:t>
            </a:r>
            <a:r>
              <a:rPr lang="pl-PL" sz="2400" dirty="0"/>
              <a:t>, a </a:t>
            </a:r>
            <a:r>
              <a:rPr lang="pl-PL" sz="2400" dirty="0" smtClean="0"/>
              <a:t>także zamieszkujących obszary </a:t>
            </a:r>
            <a:r>
              <a:rPr lang="pl-PL" sz="2400" dirty="0"/>
              <a:t>wiejskie oraz małe </a:t>
            </a:r>
            <a:r>
              <a:rPr lang="pl-PL" sz="2400" dirty="0" smtClean="0"/>
              <a:t>miasta;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/>
              <a:t>Silniejsza </a:t>
            </a:r>
            <a:r>
              <a:rPr lang="pl-PL" sz="2400" b="1" dirty="0"/>
              <a:t>integracja społeczna </a:t>
            </a:r>
            <a:r>
              <a:rPr lang="pl-PL" sz="2400" dirty="0"/>
              <a:t>osób zagrożonych wykluczeniem </a:t>
            </a:r>
            <a:r>
              <a:rPr lang="pl-PL" sz="2400" dirty="0" smtClean="0"/>
              <a:t>zawodowym, w szczególności </a:t>
            </a:r>
            <a:r>
              <a:rPr lang="pl-PL" sz="2400" dirty="0"/>
              <a:t>niepełnosprawnych i </a:t>
            </a:r>
            <a:r>
              <a:rPr lang="pl-PL" sz="2400" dirty="0" smtClean="0"/>
              <a:t>starszych;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/>
              <a:t>Wzmocnione </a:t>
            </a:r>
            <a:r>
              <a:rPr lang="pl-PL" sz="2400" b="1" dirty="0"/>
              <a:t>finansowo i instytucjonalnie podmioty ekonomii społecznej</a:t>
            </a:r>
            <a:r>
              <a:rPr lang="pl-PL" sz="2400" dirty="0"/>
              <a:t>, zdolne </a:t>
            </a:r>
            <a:r>
              <a:rPr lang="pl-PL" sz="2400" dirty="0" smtClean="0"/>
              <a:t>do samodzielnej </a:t>
            </a:r>
            <a:r>
              <a:rPr lang="pl-PL" sz="2400" dirty="0"/>
              <a:t>działalności </a:t>
            </a:r>
            <a:r>
              <a:rPr lang="pl-PL" sz="2400" dirty="0" smtClean="0"/>
              <a:t>gospodarczej;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/>
              <a:t>Wzrost </a:t>
            </a:r>
            <a:r>
              <a:rPr lang="pl-PL" sz="2400" b="1" dirty="0"/>
              <a:t>liczby mikro i małych przedsiębiorstw</a:t>
            </a:r>
            <a:r>
              <a:rPr lang="pl-PL" sz="2400" dirty="0"/>
              <a:t>, głównie na terenach wiejskich oraz w </a:t>
            </a:r>
            <a:r>
              <a:rPr lang="pl-PL" sz="2400" dirty="0" smtClean="0"/>
              <a:t>małych miastach</a:t>
            </a:r>
            <a:r>
              <a:rPr lang="pl-PL" sz="2400" dirty="0"/>
              <a:t>;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Wysoki </a:t>
            </a:r>
            <a:r>
              <a:rPr lang="pl-PL" dirty="0" smtClean="0"/>
              <a:t>poziom </a:t>
            </a:r>
            <a:r>
              <a:rPr lang="pl-PL" dirty="0" smtClean="0"/>
              <a:t>zatrudnienia – oczekiwane efekty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Powszechne </a:t>
            </a:r>
            <a:r>
              <a:rPr lang="pl-PL" sz="2400" b="1" dirty="0"/>
              <a:t>postawy partycypacyjne</a:t>
            </a:r>
            <a:r>
              <a:rPr lang="pl-PL" sz="2400" dirty="0"/>
              <a:t> w życiu </a:t>
            </a:r>
            <a:r>
              <a:rPr lang="pl-PL" sz="2400" dirty="0" smtClean="0"/>
              <a:t>publicznym;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/>
              <a:t>Organizacje </a:t>
            </a:r>
            <a:r>
              <a:rPr lang="pl-PL" sz="2400" b="1" dirty="0"/>
              <a:t>pozarządowe jako silny partner w realizacji zadań publicznych oraz </a:t>
            </a:r>
            <a:r>
              <a:rPr lang="pl-PL" sz="2400" b="1" dirty="0" smtClean="0"/>
              <a:t>atrakcyjny pracodawca;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/>
              <a:t>Większe uczestnictwo mieszkańców w </a:t>
            </a:r>
            <a:r>
              <a:rPr lang="pl-PL" sz="2400" b="1" dirty="0"/>
              <a:t>wolontariacie i animacji </a:t>
            </a:r>
            <a:r>
              <a:rPr lang="pl-PL" sz="2400" b="1" dirty="0" smtClean="0"/>
              <a:t>środowiskowej;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Skuteczne </a:t>
            </a:r>
            <a:r>
              <a:rPr lang="pl-PL" sz="2400" dirty="0"/>
              <a:t>mechanizmy </a:t>
            </a:r>
            <a:r>
              <a:rPr lang="pl-PL" sz="2400" b="1" dirty="0"/>
              <a:t>włączania osób wykluczonych i zagrożonych </a:t>
            </a:r>
            <a:r>
              <a:rPr lang="pl-PL" sz="2400" b="1" dirty="0" smtClean="0"/>
              <a:t>wykluczeniem społecznym;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Silniejsze </a:t>
            </a:r>
            <a:r>
              <a:rPr lang="pl-PL" sz="2400" dirty="0"/>
              <a:t>poczucie więzi mieszkańców z regionem </a:t>
            </a:r>
            <a:r>
              <a:rPr lang="pl-PL" sz="2400" dirty="0" smtClean="0"/>
              <a:t>oraz dbałość </a:t>
            </a:r>
            <a:r>
              <a:rPr lang="pl-PL" sz="2400" dirty="0"/>
              <a:t>o zachowanie </a:t>
            </a:r>
            <a:r>
              <a:rPr lang="pl-PL" sz="2400" dirty="0" smtClean="0"/>
              <a:t>różnorodności kulturowej województwa</a:t>
            </a:r>
            <a:r>
              <a:rPr lang="pl-PL" sz="2400" dirty="0"/>
              <a:t>;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Wysoki </a:t>
            </a:r>
            <a:r>
              <a:rPr lang="pl-PL" dirty="0" smtClean="0"/>
              <a:t>poziom kapitału </a:t>
            </a:r>
            <a:r>
              <a:rPr lang="pl-PL" dirty="0" smtClean="0"/>
              <a:t>społecznego – oczekiwane efekty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24"/>
          </a:xfrm>
        </p:spPr>
        <p:txBody>
          <a:bodyPr>
            <a:noAutofit/>
          </a:bodyPr>
          <a:lstStyle/>
          <a:p>
            <a:r>
              <a:rPr lang="pl-PL" sz="2000" dirty="0" smtClean="0"/>
              <a:t>Przedsięwzięcie realne i osiągalne - studium przypadku – działalność Stowarzyszenia „Na Rzecz Rozwoju Miasta i Gminy Debrzno”.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24136"/>
          </a:xfrm>
        </p:spPr>
        <p:txBody>
          <a:bodyPr>
            <a:noAutofit/>
          </a:bodyPr>
          <a:lstStyle/>
          <a:p>
            <a:pPr algn="just"/>
            <a:r>
              <a:rPr lang="pl-PL" sz="2800" dirty="0" smtClean="0"/>
              <a:t>Organizacje pozarządowe jako silny partner w realizacji zadań publicznych oraz atrakcyjny </a:t>
            </a:r>
            <a:r>
              <a:rPr lang="pl-PL" sz="2800" dirty="0" smtClean="0"/>
              <a:t>pracodawca – jeden z oczekiwanych efektów celu operacyjnego: Wysoki poziom kapitału społecznego</a:t>
            </a:r>
            <a:endParaRPr lang="pl-PL" sz="2800" dirty="0"/>
          </a:p>
        </p:txBody>
      </p:sp>
      <p:pic>
        <p:nvPicPr>
          <p:cNvPr id="4" name="Obraz 3" descr="images.png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293096"/>
            <a:ext cx="2851513" cy="2135882"/>
          </a:xfrm>
          <a:prstGeom prst="rect">
            <a:avLst/>
          </a:prstGeom>
        </p:spPr>
      </p:pic>
      <p:pic>
        <p:nvPicPr>
          <p:cNvPr id="5" name="Obraz 4" descr="indeks.jpg stowarzysze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160" y="3429000"/>
            <a:ext cx="2376264" cy="2376264"/>
          </a:xfrm>
          <a:prstGeom prst="rect">
            <a:avLst/>
          </a:prstGeom>
        </p:spPr>
      </p:pic>
      <p:pic>
        <p:nvPicPr>
          <p:cNvPr id="6" name="Obraz 5" descr="basz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332989"/>
            <a:ext cx="1995686" cy="2660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776864" cy="438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0871"/>
                <a:gridCol w="835672"/>
                <a:gridCol w="1040327"/>
                <a:gridCol w="937999"/>
                <a:gridCol w="937999"/>
                <a:gridCol w="699235"/>
                <a:gridCol w="1176762"/>
                <a:gridCol w="937999"/>
              </a:tblGrid>
              <a:tr h="342038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Umowy o pracę</a:t>
                      </a:r>
                      <a:endParaRPr lang="pl-PL" dirty="0"/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Umowy zlecenia i o dzieło</a:t>
                      </a:r>
                      <a:endParaRPr lang="pl-PL" dirty="0"/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1998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0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2008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1998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0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2008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1999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3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2009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1999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4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2009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2000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1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2010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2000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23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2010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2001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1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2011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2001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31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2011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2002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2012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2002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74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2012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2003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7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2013</a:t>
                      </a:r>
                      <a:endParaRPr lang="pl-PL" sz="1800" b="1" dirty="0" smtClean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2003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35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2013</a:t>
                      </a:r>
                      <a:endParaRPr lang="pl-PL" sz="1800" b="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2004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2014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15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2004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51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2014</a:t>
                      </a:r>
                      <a:endParaRPr lang="pl-PL" sz="1800" b="1" dirty="0" smtClean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2005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8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2015</a:t>
                      </a:r>
                      <a:endParaRPr lang="pl-PL" sz="1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18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2005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64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2015</a:t>
                      </a:r>
                      <a:endParaRPr lang="pl-PL" sz="1800" b="1" dirty="0" smtClean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24</a:t>
                      </a:r>
                      <a:endParaRPr lang="pl-PL" sz="1800" b="1" dirty="0"/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2006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8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obecnie</a:t>
                      </a:r>
                      <a:endParaRPr lang="pl-PL" sz="1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9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2006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132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obecnie</a:t>
                      </a:r>
                      <a:endParaRPr lang="pl-PL" sz="1800" b="1" dirty="0" smtClean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7</a:t>
                      </a:r>
                      <a:endParaRPr lang="pl-PL" sz="1800" b="1" dirty="0"/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2007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9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2007</a:t>
                      </a:r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99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l-PL" sz="18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RAZEM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 gridSpan="3"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195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RAZEM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 gridSpan="3">
                  <a:txBody>
                    <a:bodyPr/>
                    <a:lstStyle/>
                    <a:p>
                      <a:r>
                        <a:rPr lang="pl-PL" sz="1800" b="1" dirty="0" smtClean="0">
                          <a:solidFill>
                            <a:srgbClr val="FF0000"/>
                          </a:solidFill>
                        </a:rPr>
                        <a:t>853</a:t>
                      </a:r>
                      <a:endParaRPr lang="pl-PL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 sz="1800" b="1" dirty="0"/>
                    </a:p>
                  </a:txBody>
                  <a:tcPr marL="82973" marR="82973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 marL="82973" marR="82973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FAKT 1</a:t>
            </a:r>
            <a:br>
              <a:rPr lang="pl-PL" sz="3200" b="1" dirty="0" smtClean="0"/>
            </a:br>
            <a:r>
              <a:rPr lang="pl-PL" sz="3200" b="1" dirty="0" smtClean="0"/>
              <a:t>Organizacje pozarządowe </a:t>
            </a:r>
            <a:r>
              <a:rPr lang="pl-PL" sz="3200" b="1" dirty="0" smtClean="0"/>
              <a:t>są pracodawcami: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FAKT 2</a:t>
            </a:r>
            <a:br>
              <a:rPr lang="pl-PL" sz="3200" b="1" dirty="0" smtClean="0"/>
            </a:br>
            <a:r>
              <a:rPr lang="pl-PL" sz="3200" b="1" dirty="0" smtClean="0"/>
              <a:t>Organizacje pozarządowe </a:t>
            </a:r>
            <a:r>
              <a:rPr lang="pl-PL" sz="3200" b="1" dirty="0" smtClean="0"/>
              <a:t>są centrami </a:t>
            </a:r>
            <a:r>
              <a:rPr lang="pl-PL" sz="3200" b="1" dirty="0" err="1" smtClean="0"/>
              <a:t>rozwoju</a:t>
            </a:r>
            <a:r>
              <a:rPr lang="pl-PL" sz="3200" b="1" dirty="0" smtClean="0"/>
              <a:t> kariery:</a:t>
            </a:r>
            <a:endParaRPr lang="pl-PL" sz="32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8" y="1700800"/>
          <a:ext cx="8424936" cy="4837176"/>
        </p:xfrm>
        <a:graphic>
          <a:graphicData uri="http://schemas.openxmlformats.org/drawingml/2006/table">
            <a:tbl>
              <a:tblPr/>
              <a:tblGrid>
                <a:gridCol w="1403851"/>
                <a:gridCol w="1403851"/>
                <a:gridCol w="1403851"/>
                <a:gridCol w="1403851"/>
                <a:gridCol w="1404766"/>
                <a:gridCol w="1404766"/>
              </a:tblGrid>
              <a:tr h="564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Wolontariusze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Stażyści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Osoby, które założyły własną firmę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Bezrobotni, którzy znaleźli pracę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obecnie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/>
                          <a:ea typeface="Calibri"/>
                          <a:cs typeface="Times New Roman"/>
                        </a:rPr>
                        <a:t>345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40560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 smtClean="0"/>
              <a:t>Prowadzenie Ośrodka/Inkubatora Przedsiębiorczości w Debrznie</a:t>
            </a:r>
            <a:r>
              <a:rPr lang="pl-PL" sz="2000" dirty="0" smtClean="0"/>
              <a:t> – od początku działalności ponad 30 podmiotów miało tu swoją siedzibę,</a:t>
            </a:r>
          </a:p>
          <a:p>
            <a:pPr algn="just"/>
            <a:r>
              <a:rPr lang="pl-PL" sz="2000" b="1" dirty="0" smtClean="0"/>
              <a:t>Udzielanie informacji i prowadzenie doradztwa indywidualnego dla firm</a:t>
            </a:r>
            <a:r>
              <a:rPr lang="pl-PL" sz="2000" dirty="0" smtClean="0"/>
              <a:t>,</a:t>
            </a:r>
          </a:p>
          <a:p>
            <a:pPr algn="just"/>
            <a:r>
              <a:rPr lang="pl-PL" sz="2000" dirty="0" smtClean="0"/>
              <a:t>Świadczenie usług pośrednictwa pracy,</a:t>
            </a:r>
          </a:p>
          <a:p>
            <a:pPr algn="just"/>
            <a:r>
              <a:rPr lang="pl-PL" sz="2000" dirty="0" smtClean="0"/>
              <a:t>Działania partnerskie: JST, Inkubator Przedsiębiorczości Cierznie, Centrum Edukacyjno – Wdrożeniowe w Chojnicach i inne,</a:t>
            </a:r>
          </a:p>
          <a:p>
            <a:pPr algn="just"/>
            <a:r>
              <a:rPr lang="pl-PL" sz="2000" b="1" dirty="0" smtClean="0"/>
              <a:t>1.069.000,00 zł – 41 pożyczek wypłaconych 35 firmom </a:t>
            </a:r>
            <a:r>
              <a:rPr lang="pl-PL" sz="2000" dirty="0" smtClean="0"/>
              <a:t>ze środków Kanadyjskiego Programu Pożyczkowego,</a:t>
            </a:r>
          </a:p>
          <a:p>
            <a:pPr algn="just"/>
            <a:r>
              <a:rPr lang="pl-PL" sz="2000" b="1" dirty="0" smtClean="0"/>
              <a:t>64 </a:t>
            </a:r>
            <a:r>
              <a:rPr lang="pl-PL" sz="2000" b="1" dirty="0" err="1" smtClean="0"/>
              <a:t>mikropożyczek</a:t>
            </a:r>
            <a:r>
              <a:rPr lang="pl-PL" sz="2000" b="1" dirty="0" smtClean="0"/>
              <a:t> udzielonych przez Fundację Wspomagania Wsi</a:t>
            </a:r>
            <a:r>
              <a:rPr lang="pl-PL" sz="2000" dirty="0" smtClean="0"/>
              <a:t>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FAKT 3</a:t>
            </a:r>
            <a:br>
              <a:rPr lang="pl-PL" sz="2800" b="1" dirty="0" smtClean="0"/>
            </a:br>
            <a:r>
              <a:rPr lang="pl-PL" sz="2800" b="1" dirty="0" smtClean="0"/>
              <a:t>Organizacje pozarządowe </a:t>
            </a:r>
            <a:r>
              <a:rPr lang="pl-PL" sz="2800" b="1" dirty="0" smtClean="0"/>
              <a:t>wspierają biznes: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</TotalTime>
  <Words>1496</Words>
  <Application>Microsoft Office PowerPoint</Application>
  <PresentationFormat>Pokaz na ekranie (4:3)</PresentationFormat>
  <Paragraphs>362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Przedsiębiorczość społeczna jako alternatywa…</vt:lpstr>
      <vt:lpstr>Trudne definicje</vt:lpstr>
      <vt:lpstr>Strategia Rozwoju Województwa Pomorskiego 2020</vt:lpstr>
      <vt:lpstr>Wysoki poziom zatrudnienia – oczekiwane efekty</vt:lpstr>
      <vt:lpstr>Wysoki poziom kapitału społecznego – oczekiwane efekty</vt:lpstr>
      <vt:lpstr>Organizacje pozarządowe jako silny partner w realizacji zadań publicznych oraz atrakcyjny pracodawca – jeden z oczekiwanych efektów celu operacyjnego: Wysoki poziom kapitału społecznego</vt:lpstr>
      <vt:lpstr>FAKT 1 Organizacje pozarządowe są pracodawcami:</vt:lpstr>
      <vt:lpstr>FAKT 2 Organizacje pozarządowe są centrami rozwoju kariery:</vt:lpstr>
      <vt:lpstr>FAKT 3 Organizacje pozarządowe wspierają biznes:</vt:lpstr>
      <vt:lpstr>Slajd 10</vt:lpstr>
      <vt:lpstr>FAKT 4 Organizacje pozarządowe wspierają samorząd:</vt:lpstr>
      <vt:lpstr>FAKT 5 Organizacje pozarządowe realizują różnorodne projekty odpowiadające lokalnemu zapotrzebowaniu</vt:lpstr>
      <vt:lpstr>FAKT 6 Organizacje pomagają rozwiązywać problemy – Biuro Porad Obywatelskich (2000 r.), Punkt Nieodpłatnej Pomocy Prawnej (2016 r.)</vt:lpstr>
      <vt:lpstr>FAKT 7 Organizacje dodają prestiżu </vt:lpstr>
      <vt:lpstr>Wyzwania okresu programowania 2014 - 2020</vt:lpstr>
      <vt:lpstr>Zaplanowane działania i rezultaty projektu</vt:lpstr>
      <vt:lpstr>Najważniejsze rezultaty z realizacji projektu</vt:lpstr>
      <vt:lpstr>Slajd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Przedsiębiorczość społeczna jako alternatywa</dc:title>
  <dc:creator>Stowarzyszenie</dc:creator>
  <cp:lastModifiedBy>Stowarzyszenie</cp:lastModifiedBy>
  <cp:revision>162</cp:revision>
  <dcterms:created xsi:type="dcterms:W3CDTF">2016-07-06T08:10:17Z</dcterms:created>
  <dcterms:modified xsi:type="dcterms:W3CDTF">2016-07-07T11:58:20Z</dcterms:modified>
</cp:coreProperties>
</file>